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 showGuides="1">
      <p:cViewPr varScale="1">
        <p:scale>
          <a:sx n="57" d="100"/>
          <a:sy n="57" d="100"/>
        </p:scale>
        <p:origin x="624" y="192"/>
      </p:cViewPr>
      <p:guideLst>
        <p:guide orient="horz" pos="2160"/>
        <p:guide pos="28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HP\Downloads\Accentrue\Task%203\Task%203_Final%20Content%20Data%20set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HP\Downloads\Accentrue\Task%203\Task%203_Final%20Content%20Data%20se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sz="3000">
                <a:solidFill>
                  <a:schemeClr val="lt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Most popular categories</a:t>
            </a:r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defTabSz="914400">
              <a:defRPr lang="en-US" sz="14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89057403998677"/>
          <c:y val="0.06276504083314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60932628439745"/>
          <c:y val="0.0464826702746356"/>
          <c:w val="0.924205865076137"/>
          <c:h val="0.868516117880909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100000">
                  <a:schemeClr val="accent1"/>
                </a:gs>
                <a:gs pos="0">
                  <a:schemeClr val="accent1">
                    <a:hueOff val="-167000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75000"/>
                      <a:hueOff val="-1670000"/>
                    </a:schemeClr>
                  </a:gs>
                </a:gsLst>
                <a:lin ang="5280000" scaled="0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'[Task 3_Final Content Data set.csv]Most popular categories'!$A$1:$A$5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'[Task 3_Final Content Data set.csv]Most popular categories'!$B$1:$B$5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50"/>
        <c:axId val="146197890"/>
        <c:axId val="842676529"/>
      </c:barChart>
      <c:catAx>
        <c:axId val="14619789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842676529"/>
        <c:crosses val="autoZero"/>
        <c:auto val="1"/>
        <c:lblAlgn val="ctr"/>
        <c:lblOffset val="100"/>
        <c:noMultiLvlLbl val="0"/>
      </c:catAx>
      <c:valAx>
        <c:axId val="84267652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14619789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cdce32a-0630-479c-af13-17f03d440639}"/>
      </c:ext>
    </c:extLst>
  </c:chart>
  <c:spPr>
    <a:gradFill rotWithShape="1">
      <a:gsLst>
        <a:gs pos="0">
          <a:prstClr val="black">
            <a:satMod val="103000"/>
            <a:lumMod val="102000"/>
            <a:tint val="94000"/>
          </a:prstClr>
        </a:gs>
        <a:gs pos="50000">
          <a:prstClr val="black">
            <a:satMod val="110000"/>
            <a:lumMod val="100000"/>
            <a:shade val="100000"/>
          </a:prstClr>
        </a:gs>
        <a:gs pos="100000">
          <a:prstClr val="black">
            <a:lumMod val="99000"/>
            <a:satMod val="120000"/>
            <a:shade val="78000"/>
          </a:prstClr>
        </a:gs>
      </a:gsLst>
      <a:lin ang="5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  <a:sp3d>
      <a:extrusionClr>
        <a:srgbClr val="FFFFFF"/>
      </a:extrusionClr>
      <a:contourClr>
        <a:srgbClr val="FFFFFF"/>
      </a:contourClr>
    </a:sp3d>
  </c:spPr>
  <c:txPr>
    <a:bodyPr/>
    <a:lstStyle/>
    <a:p>
      <a:pPr>
        <a:defRPr lang="en-US">
          <a:solidFill>
            <a:schemeClr val="lt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sz="4000">
                <a:solidFill>
                  <a:schemeClr val="lt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Content Sentiment</a:t>
            </a:r>
            <a:r>
              <a:rPr>
                <a:solidFill>
                  <a:schemeClr val="lt1"/>
                </a:solidFill>
                <a:latin typeface="+mn-lt"/>
                <a:ea typeface="+mn-ea"/>
                <a:cs typeface="+mn-cs"/>
              </a:rPr>
              <a:t>  </a:t>
            </a:r>
            <a:endParaRPr>
              <a:solidFill>
                <a:schemeClr val="lt1"/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411381578947368"/>
          <c:y val="0.027777777777777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'[Task 3_Final Content Data set.csv]Content Type'!$E$2</c:f>
              <c:strCache>
                <c:ptCount val="1"/>
                <c:pt idx="0">
                  <c:v>photo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hueOff val="-1670000"/>
                  </a:schemeClr>
                </a:gs>
              </a:gsLst>
              <a:lin ang="10800000" scaled="0"/>
            </a:gradFill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75000"/>
                      <a:hueOff val="-1670000"/>
                    </a:schemeClr>
                  </a:gs>
                </a:gsLst>
                <a:lin ang="10800000" scaled="0"/>
              </a:gradFill>
            </a:ln>
            <a:effectLst/>
          </c:spPr>
          <c:invertIfNegative val="0"/>
          <c:dLbls>
            <c:delete val="1"/>
          </c:dLbls>
          <c:cat>
            <c:strRef>
              <c:f>'[Task 3_Final Content Data set.csv]Content Type'!$F$1:$I$1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</c:v>
                </c:pt>
                <c:pt idx="3">
                  <c:v>Natural</c:v>
                </c:pt>
              </c:strCache>
            </c:strRef>
          </c:cat>
          <c:val>
            <c:numRef>
              <c:f>'[Task 3_Final Content Data set.csv]Content Type'!$F$2:$I$2</c:f>
              <c:numCache>
                <c:formatCode>General</c:formatCode>
                <c:ptCount val="4"/>
                <c:pt idx="0">
                  <c:v>6589</c:v>
                </c:pt>
                <c:pt idx="1">
                  <c:v>3700</c:v>
                </c:pt>
                <c:pt idx="2">
                  <c:v>2057</c:v>
                </c:pt>
                <c:pt idx="3">
                  <c:v>832</c:v>
                </c:pt>
              </c:numCache>
            </c:numRef>
          </c:val>
        </c:ser>
        <c:ser>
          <c:idx val="1"/>
          <c:order val="1"/>
          <c:tx>
            <c:strRef>
              <c:f>'[Task 3_Final Content Data set.csv]Content Type'!$E$3</c:f>
              <c:strCache>
                <c:ptCount val="1"/>
                <c:pt idx="0">
                  <c:v>video</c:v>
                </c:pt>
              </c:strCache>
            </c:strRef>
          </c:tx>
          <c:spPr>
            <a:gradFill>
              <a:gsLst>
                <a:gs pos="100000">
                  <a:schemeClr val="accent2"/>
                </a:gs>
                <a:gs pos="0">
                  <a:schemeClr val="accent2">
                    <a:hueOff val="-1670000"/>
                  </a:schemeClr>
                </a:gs>
              </a:gsLst>
              <a:lin ang="10800000" scaled="0"/>
            </a:gradFill>
            <a:ln>
              <a:gradFill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2">
                      <a:lumMod val="75000"/>
                      <a:hueOff val="-1670000"/>
                    </a:schemeClr>
                  </a:gs>
                </a:gsLst>
                <a:lin ang="10800000" scaled="0"/>
              </a:gradFill>
            </a:ln>
            <a:effectLst/>
          </c:spPr>
          <c:invertIfNegative val="0"/>
          <c:dLbls>
            <c:delete val="1"/>
          </c:dLbls>
          <c:cat>
            <c:strRef>
              <c:f>'[Task 3_Final Content Data set.csv]Content Type'!$F$1:$I$1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</c:v>
                </c:pt>
                <c:pt idx="3">
                  <c:v>Natural</c:v>
                </c:pt>
              </c:strCache>
            </c:strRef>
          </c:cat>
          <c:val>
            <c:numRef>
              <c:f>'[Task 3_Final Content Data set.csv]Content Type'!$F$3:$I$3</c:f>
              <c:numCache>
                <c:formatCode>General</c:formatCode>
                <c:ptCount val="4"/>
                <c:pt idx="0">
                  <c:v>6245</c:v>
                </c:pt>
                <c:pt idx="1">
                  <c:v>3510</c:v>
                </c:pt>
                <c:pt idx="2">
                  <c:v>1943</c:v>
                </c:pt>
                <c:pt idx="3">
                  <c:v>792</c:v>
                </c:pt>
              </c:numCache>
            </c:numRef>
          </c:val>
        </c:ser>
        <c:ser>
          <c:idx val="2"/>
          <c:order val="2"/>
          <c:tx>
            <c:strRef>
              <c:f>'[Task 3_Final Content Data set.csv]Content Type'!$E$4</c:f>
              <c:strCache>
                <c:ptCount val="1"/>
                <c:pt idx="0">
                  <c:v>GIF</c:v>
                </c:pt>
              </c:strCache>
            </c:strRef>
          </c:tx>
          <c:spPr>
            <a:gradFill>
              <a:gsLst>
                <a:gs pos="100000">
                  <a:schemeClr val="accent3"/>
                </a:gs>
                <a:gs pos="0">
                  <a:schemeClr val="accent3">
                    <a:hueOff val="-1670000"/>
                  </a:schemeClr>
                </a:gs>
              </a:gsLst>
              <a:lin ang="10800000" scaled="0"/>
            </a:gradFill>
            <a:ln>
              <a:gradFill>
                <a:gsLst>
                  <a:gs pos="100000">
                    <a:schemeClr val="accent3">
                      <a:lumMod val="75000"/>
                    </a:schemeClr>
                  </a:gs>
                  <a:gs pos="0">
                    <a:schemeClr val="accent3">
                      <a:lumMod val="75000"/>
                      <a:hueOff val="-1670000"/>
                    </a:schemeClr>
                  </a:gs>
                </a:gsLst>
                <a:lin ang="10800000" scaled="0"/>
              </a:gradFill>
            </a:ln>
            <a:effectLst/>
          </c:spPr>
          <c:invertIfNegative val="0"/>
          <c:dLbls>
            <c:delete val="1"/>
          </c:dLbls>
          <c:cat>
            <c:strRef>
              <c:f>'[Task 3_Final Content Data set.csv]Content Type'!$F$1:$I$1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</c:v>
                </c:pt>
                <c:pt idx="3">
                  <c:v>Natural</c:v>
                </c:pt>
              </c:strCache>
            </c:strRef>
          </c:cat>
          <c:val>
            <c:numRef>
              <c:f>'[Task 3_Final Content Data set.csv]Content Type'!$F$4:$I$4</c:f>
              <c:numCache>
                <c:formatCode>General</c:formatCode>
                <c:ptCount val="4"/>
                <c:pt idx="0">
                  <c:v>6079</c:v>
                </c:pt>
                <c:pt idx="1">
                  <c:v>3381</c:v>
                </c:pt>
                <c:pt idx="2">
                  <c:v>1924</c:v>
                </c:pt>
                <c:pt idx="3">
                  <c:v>774</c:v>
                </c:pt>
              </c:numCache>
            </c:numRef>
          </c:val>
        </c:ser>
        <c:ser>
          <c:idx val="3"/>
          <c:order val="3"/>
          <c:tx>
            <c:strRef>
              <c:f>'[Task 3_Final Content Data set.csv]Content Type'!$E$5</c:f>
              <c:strCache>
                <c:ptCount val="1"/>
                <c:pt idx="0">
                  <c:v>audio</c:v>
                </c:pt>
              </c:strCache>
            </c:strRef>
          </c:tx>
          <c:spPr>
            <a:gradFill>
              <a:gsLst>
                <a:gs pos="100000">
                  <a:schemeClr val="accent4"/>
                </a:gs>
                <a:gs pos="0">
                  <a:schemeClr val="accent4">
                    <a:hueOff val="-1670000"/>
                  </a:schemeClr>
                </a:gs>
              </a:gsLst>
              <a:lin ang="10800000" scaled="0"/>
            </a:gradFill>
            <a:ln>
              <a:gradFill>
                <a:gsLst>
                  <a:gs pos="100000">
                    <a:schemeClr val="accent4">
                      <a:lumMod val="75000"/>
                    </a:schemeClr>
                  </a:gs>
                  <a:gs pos="0">
                    <a:schemeClr val="accent4">
                      <a:lumMod val="75000"/>
                      <a:hueOff val="-1670000"/>
                    </a:schemeClr>
                  </a:gs>
                </a:gsLst>
                <a:lin ang="10800000" scaled="0"/>
              </a:gradFill>
            </a:ln>
            <a:effectLst/>
          </c:spPr>
          <c:invertIfNegative val="0"/>
          <c:dLbls>
            <c:delete val="1"/>
          </c:dLbls>
          <c:cat>
            <c:strRef>
              <c:f>'[Task 3_Final Content Data set.csv]Content Type'!$F$1:$I$1</c:f>
              <c:strCache>
                <c:ptCount val="4"/>
                <c:pt idx="0">
                  <c:v>count</c:v>
                </c:pt>
                <c:pt idx="1">
                  <c:v>positive score</c:v>
                </c:pt>
                <c:pt idx="2">
                  <c:v>Negative</c:v>
                </c:pt>
                <c:pt idx="3">
                  <c:v>Natural</c:v>
                </c:pt>
              </c:strCache>
            </c:strRef>
          </c:cat>
          <c:val>
            <c:numRef>
              <c:f>'[Task 3_Final Content Data set.csv]Content Type'!$F$5:$I$5</c:f>
              <c:numCache>
                <c:formatCode>General</c:formatCode>
                <c:ptCount val="4"/>
                <c:pt idx="0">
                  <c:v>5660</c:v>
                </c:pt>
                <c:pt idx="1">
                  <c:v>3216</c:v>
                </c:pt>
                <c:pt idx="2">
                  <c:v>1771</c:v>
                </c:pt>
                <c:pt idx="3">
                  <c:v>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40"/>
        <c:axId val="663587369"/>
        <c:axId val="606471370"/>
      </c:barChart>
      <c:catAx>
        <c:axId val="663587369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606471370"/>
        <c:crosses val="autoZero"/>
        <c:auto val="1"/>
        <c:lblAlgn val="ctr"/>
        <c:lblOffset val="100"/>
        <c:noMultiLvlLbl val="0"/>
      </c:catAx>
      <c:valAx>
        <c:axId val="60647137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  <c:crossAx val="66358736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ef1f025-b477-4ee4-b8b9-80615b969178}"/>
      </c:ext>
    </c:extLst>
  </c:chart>
  <c:spPr>
    <a:gradFill rotWithShape="1">
      <a:gsLst>
        <a:gs pos="0">
          <a:schemeClr val="accent1">
            <a:satMod val="103000"/>
            <a:lumMod val="102000"/>
            <a:tint val="94000"/>
          </a:schemeClr>
        </a:gs>
        <a:gs pos="50000">
          <a:schemeClr val="accent1">
            <a:satMod val="110000"/>
            <a:lumMod val="100000"/>
            <a:shade val="100000"/>
          </a:schemeClr>
        </a:gs>
        <a:gs pos="100000">
          <a:schemeClr val="accent1">
            <a:lumMod val="99000"/>
            <a:satMod val="120000"/>
            <a:shade val="78000"/>
          </a:schemeClr>
        </a:gs>
      </a:gsLst>
      <a:lin ang="5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  <a:sp3d>
      <a:extrusionClr>
        <a:srgbClr val="FFFFFF"/>
      </a:extrusionClr>
      <a:contourClr>
        <a:srgbClr val="FFFFFF"/>
      </a:contourClr>
    </a:sp3d>
  </c:spPr>
  <c:txPr>
    <a:bodyPr/>
    <a:lstStyle/>
    <a:p>
      <a:pPr>
        <a:defRPr lang="en-US">
          <a:solidFill>
            <a:schemeClr val="lt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9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54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528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12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108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1080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60"/>
              </a:lnSpc>
            </a:pPr>
            <a:r>
              <a:rPr lang="en-US" sz="10535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  <a:endParaRPr lang="en-US" sz="10535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/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/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/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0925175" y="991870"/>
            <a:ext cx="7335520" cy="8648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There are a total of 16 distinct content categories. Out of which Animal and Science categories are the most popular one. </a:t>
            </a: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4 types of content-Photo, Video, GIF and Audio, out of which people prefer photo and video the most. </a:t>
            </a: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May month has the highest number of posts and stands at 2138 posts, while February month. has the lowest number of posts (1914 Posts) </a:t>
            </a: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3000" b="1" u="sng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r>
              <a:rPr lang="en-US" altLang="en-US" sz="30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en-US" sz="30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➤ Social Buzz should focus more on the top 5 categories that's Animal, Technology, Science, Healthy eating and food and can create campaign to specifically target those audience.</a:t>
            </a: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Social Buzz can need to maximize in the month of January, May and August as they nu</a:t>
            </a:r>
            <a:r>
              <a:rPr lang="en-US" altLang="en-US" sz="25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mber of posts in these months are the highest. </a:t>
            </a:r>
            <a:endParaRPr lang="en-US" altLang="en-US" sz="25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  <a:endParaRPr lang="en-US" sz="2600" spc="-26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  <a:endPara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639810" y="2426335"/>
            <a:ext cx="72859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Social Buzz is the fast growing technology unicorn that need to adapt quickly to it’s global scale.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Accenture has begun a 3 month POC Focusing on these tasks: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     An audit of Social Buzz’s  big data practice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     Recommendation for a successful IPO 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     Analysis to fin 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384300" y="5295900"/>
            <a:ext cx="6905625" cy="4368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OVER  </a:t>
            </a:r>
            <a:r>
              <a:rPr lang="en-US" sz="2500" b="1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100000 </a:t>
            </a:r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Posts per day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 b="1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36,500,</a:t>
            </a:r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000   Piecers of content per year!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But how to capitalize on it when there is so much ?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Analysis to find Social Buzz’s top 5 most popular categories of content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4173200" y="1510665"/>
            <a:ext cx="372681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 b="1">
                <a:latin typeface="Times New Roman" panose="02020603050405020304" charset="0"/>
                <a:cs typeface="Times New Roman" panose="02020603050405020304" charset="0"/>
              </a:rPr>
              <a:t>Andrew Fleming</a:t>
            </a:r>
            <a:endParaRPr lang="en-US" sz="25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>
                <a:latin typeface="Times New Roman" panose="02020603050405020304" charset="0"/>
                <a:cs typeface="Times New Roman" panose="02020603050405020304" charset="0"/>
              </a:rPr>
              <a:t>Chief Technical Architech</a:t>
            </a:r>
            <a:endParaRPr lang="en-US" sz="25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14347825" y="4578350"/>
            <a:ext cx="35591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 b="1">
                <a:latin typeface="Times New Roman" panose="02020603050405020304" charset="0"/>
                <a:cs typeface="Times New Roman" panose="02020603050405020304" charset="0"/>
              </a:rPr>
              <a:t>Marcus Rompton</a:t>
            </a:r>
            <a:endParaRPr lang="en-US" sz="25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>
                <a:latin typeface="Times New Roman" panose="02020603050405020304" charset="0"/>
                <a:cs typeface="Times New Roman" panose="02020603050405020304" charset="0"/>
              </a:rPr>
              <a:t>Senior Principle</a:t>
            </a:r>
            <a:endParaRPr lang="en-US" sz="25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14463395" y="7566660"/>
            <a:ext cx="356108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 b="1">
                <a:latin typeface="Times New Roman" panose="02020603050405020304" charset="0"/>
                <a:cs typeface="Times New Roman" panose="02020603050405020304" charset="0"/>
              </a:rPr>
              <a:t>SkillSpireSS</a:t>
            </a:r>
            <a:endParaRPr lang="en-US" sz="25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500">
                <a:latin typeface="Times New Roman" panose="02020603050405020304" charset="0"/>
                <a:cs typeface="Times New Roman" panose="02020603050405020304" charset="0"/>
              </a:rPr>
              <a:t>Chief Technical Architech</a:t>
            </a:r>
            <a:endParaRPr lang="en-US" sz="25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1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2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>
                <a:solidFill>
                  <a:srgbClr val="FFFFFF"/>
                </a:solidFill>
                <a:latin typeface="Clear Sans Regular Bold" panose="020B0603030202020304"/>
              </a:rPr>
              <a:t>5</a:t>
            </a:r>
            <a:endParaRPr lang="en-US" sz="7190" spc="-64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4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0"/>
              </a:lnSpc>
            </a:pPr>
            <a:r>
              <a:rPr lang="en-US" sz="7190" spc="-640" dirty="0">
                <a:solidFill>
                  <a:srgbClr val="FFFFFF"/>
                </a:solidFill>
                <a:latin typeface="Clear Sans Regular Bold" panose="020B0603030202020304"/>
              </a:rPr>
              <a:t>3</a:t>
            </a:r>
            <a:endParaRPr lang="en-US" sz="7190" spc="-640" dirty="0">
              <a:solidFill>
                <a:srgbClr val="FFFFFF"/>
              </a:solidFill>
              <a:latin typeface="Clear Sans Regular Bold" panose="020B0603030202020304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565015" y="1311910"/>
            <a:ext cx="4502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Understanding</a:t>
            </a:r>
            <a:endParaRPr lang="en-US" sz="3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5953760" y="2731770"/>
            <a:ext cx="31902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Cleaning</a:t>
            </a:r>
            <a:endParaRPr lang="en-US" sz="3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7586980" y="4229100"/>
            <a:ext cx="27000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Modeling</a:t>
            </a:r>
            <a:endParaRPr lang="en-US" sz="3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9829800" y="6028055"/>
            <a:ext cx="26060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Data Analysis</a:t>
            </a:r>
            <a:endParaRPr lang="en-US" sz="3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11582400" y="7810500"/>
            <a:ext cx="38982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Uncover Insights</a:t>
            </a:r>
            <a:endParaRPr lang="en-US" sz="3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823720" y="3924935"/>
            <a:ext cx="3275965" cy="2337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60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16 </a:t>
            </a:r>
            <a:endParaRPr lang="en-US" sz="60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Unique Categories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004040" y="3771900"/>
            <a:ext cx="3832225" cy="2493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0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May</a:t>
            </a:r>
            <a:endParaRPr lang="en-US" sz="40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 with most number of posts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092315" y="3848100"/>
            <a:ext cx="3585210" cy="2790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0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Animal </a:t>
            </a:r>
            <a:endParaRPr lang="en-US" sz="4000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most fav Categorie</a:t>
            </a: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endParaRPr lang="en-US" sz="3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3381375" y="1377315"/>
          <a:ext cx="14053185" cy="7533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/>
        </p:nvGraphicFramePr>
        <p:xfrm>
          <a:off x="3169920" y="1181100"/>
          <a:ext cx="14617065" cy="819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WPS Presentation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Graphik Regular</vt:lpstr>
      <vt:lpstr>Yu Gothic UI</vt:lpstr>
      <vt:lpstr>Clear Sans Regular Bold</vt:lpstr>
      <vt:lpstr>Times New Roman</vt:lpstr>
      <vt:lpstr>Microsoft YaHei</vt:lpstr>
      <vt:lpstr>Arial Unicode MS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Jayapriya P</cp:lastModifiedBy>
  <cp:revision>11</cp:revision>
  <dcterms:created xsi:type="dcterms:W3CDTF">2006-08-16T00:00:00Z</dcterms:created>
  <dcterms:modified xsi:type="dcterms:W3CDTF">2025-01-29T06:24:43Z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4B8F79E6B8184AFAAB499C649D3DB2A2_12</vt:lpwstr>
  </property>
  <property fmtid="{D5CDD505-2E9C-101B-9397-08002B2CF9AE}" pid="3" name="KSOProductBuildVer">
    <vt:lpwstr>1033-12.2.0.19805</vt:lpwstr>
  </property>
</Properties>
</file>